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321900"/>
    <a:srgbClr val="003300"/>
    <a:srgbClr val="5F5F5F"/>
    <a:srgbClr val="1C1C1C"/>
    <a:srgbClr val="333333"/>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varScale="1">
        <p:scale>
          <a:sx n="86" d="100"/>
          <a:sy n="86"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E2BB9-DC2E-4E62-BD6C-82325C90331B}" type="datetimeFigureOut">
              <a:rPr lang="en-US" smtClean="0"/>
              <a:pPr/>
              <a:t>7/24/2018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E7C02-0BEB-4715-8EF4-D407D2DB5F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smtClean="0"/>
              <a:t>PROF. TASNEEM KHAN ,ACET , NAGPUR</a:t>
            </a:r>
            <a:endParaRPr lang="es-ES"/>
          </a:p>
        </p:txBody>
      </p:sp>
      <p:sp>
        <p:nvSpPr>
          <p:cNvPr id="6" name="Slide Number Placeholder 5"/>
          <p:cNvSpPr>
            <a:spLocks noGrp="1"/>
          </p:cNvSpPr>
          <p:nvPr>
            <p:ph type="sldNum" sz="quarter" idx="12"/>
          </p:nvPr>
        </p:nvSpPr>
        <p:spPr/>
        <p:txBody>
          <a:bodyPr/>
          <a:lstStyle>
            <a:lvl1pPr>
              <a:defRPr/>
            </a:lvl1pPr>
          </a:lstStyle>
          <a:p>
            <a:fld id="{2BDB6747-6B74-41AC-A729-6CDD562C5CDF}"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smtClean="0"/>
              <a:t>PROF. TASNEEM KHAN ,ACET , NAGPUR</a:t>
            </a:r>
            <a:endParaRPr lang="es-ES"/>
          </a:p>
        </p:txBody>
      </p:sp>
      <p:sp>
        <p:nvSpPr>
          <p:cNvPr id="6" name="Slide Number Placeholder 5"/>
          <p:cNvSpPr>
            <a:spLocks noGrp="1"/>
          </p:cNvSpPr>
          <p:nvPr>
            <p:ph type="sldNum" sz="quarter" idx="12"/>
          </p:nvPr>
        </p:nvSpPr>
        <p:spPr/>
        <p:txBody>
          <a:bodyPr/>
          <a:lstStyle>
            <a:lvl1pPr>
              <a:defRPr/>
            </a:lvl1pPr>
          </a:lstStyle>
          <a:p>
            <a:fld id="{BA245E50-46F9-43B9-A877-CA556DC896D1}"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smtClean="0"/>
              <a:t>PROF. TASNEEM KHAN ,ACET , NAGPUR</a:t>
            </a:r>
            <a:endParaRPr lang="es-ES"/>
          </a:p>
        </p:txBody>
      </p:sp>
      <p:sp>
        <p:nvSpPr>
          <p:cNvPr id="6" name="Slide Number Placeholder 5"/>
          <p:cNvSpPr>
            <a:spLocks noGrp="1"/>
          </p:cNvSpPr>
          <p:nvPr>
            <p:ph type="sldNum" sz="quarter" idx="12"/>
          </p:nvPr>
        </p:nvSpPr>
        <p:spPr/>
        <p:txBody>
          <a:bodyPr/>
          <a:lstStyle>
            <a:lvl1pPr>
              <a:defRPr/>
            </a:lvl1pPr>
          </a:lstStyle>
          <a:p>
            <a:fld id="{8674F45D-D08C-4B42-92C1-6529C4FC3636}"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smtClean="0"/>
              <a:t>PROF. TASNEEM KHAN ,ACET , NAGPUR</a:t>
            </a:r>
            <a:endParaRPr lang="es-ES"/>
          </a:p>
        </p:txBody>
      </p:sp>
      <p:sp>
        <p:nvSpPr>
          <p:cNvPr id="6" name="Slide Number Placeholder 5"/>
          <p:cNvSpPr>
            <a:spLocks noGrp="1"/>
          </p:cNvSpPr>
          <p:nvPr>
            <p:ph type="sldNum" sz="quarter" idx="12"/>
          </p:nvPr>
        </p:nvSpPr>
        <p:spPr/>
        <p:txBody>
          <a:bodyPr/>
          <a:lstStyle>
            <a:lvl1pPr>
              <a:defRPr/>
            </a:lvl1pPr>
          </a:lstStyle>
          <a:p>
            <a:fld id="{6B759100-EFC9-4AFB-8EE8-4865CF59AF9E}"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smtClean="0"/>
              <a:t>PROF. TASNEEM KHAN ,ACET , NAGPUR</a:t>
            </a:r>
            <a:endParaRPr lang="es-ES"/>
          </a:p>
        </p:txBody>
      </p:sp>
      <p:sp>
        <p:nvSpPr>
          <p:cNvPr id="6" name="Slide Number Placeholder 5"/>
          <p:cNvSpPr>
            <a:spLocks noGrp="1"/>
          </p:cNvSpPr>
          <p:nvPr>
            <p:ph type="sldNum" sz="quarter" idx="12"/>
          </p:nvPr>
        </p:nvSpPr>
        <p:spPr/>
        <p:txBody>
          <a:bodyPr/>
          <a:lstStyle>
            <a:lvl1pPr>
              <a:defRPr/>
            </a:lvl1pPr>
          </a:lstStyle>
          <a:p>
            <a:fld id="{3042D26E-6C40-4812-9158-E7E2B836AF0C}"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r>
              <a:rPr lang="es-ES" smtClean="0"/>
              <a:t>PROF. TASNEEM KHAN ,ACET , NAGPUR</a:t>
            </a:r>
            <a:endParaRPr lang="es-ES"/>
          </a:p>
        </p:txBody>
      </p:sp>
      <p:sp>
        <p:nvSpPr>
          <p:cNvPr id="7" name="Slide Number Placeholder 6"/>
          <p:cNvSpPr>
            <a:spLocks noGrp="1"/>
          </p:cNvSpPr>
          <p:nvPr>
            <p:ph type="sldNum" sz="quarter" idx="12"/>
          </p:nvPr>
        </p:nvSpPr>
        <p:spPr/>
        <p:txBody>
          <a:bodyPr/>
          <a:lstStyle>
            <a:lvl1pPr>
              <a:defRPr/>
            </a:lvl1pPr>
          </a:lstStyle>
          <a:p>
            <a:fld id="{907B125D-4B80-437B-9449-055362AD8287}"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r>
              <a:rPr lang="es-ES" smtClean="0"/>
              <a:t>PROF. TASNEEM KHAN ,ACET , NAGPUR</a:t>
            </a:r>
            <a:endParaRPr lang="es-ES"/>
          </a:p>
        </p:txBody>
      </p:sp>
      <p:sp>
        <p:nvSpPr>
          <p:cNvPr id="9" name="Slide Number Placeholder 8"/>
          <p:cNvSpPr>
            <a:spLocks noGrp="1"/>
          </p:cNvSpPr>
          <p:nvPr>
            <p:ph type="sldNum" sz="quarter" idx="12"/>
          </p:nvPr>
        </p:nvSpPr>
        <p:spPr/>
        <p:txBody>
          <a:bodyPr/>
          <a:lstStyle>
            <a:lvl1pPr>
              <a:defRPr/>
            </a:lvl1pPr>
          </a:lstStyle>
          <a:p>
            <a:fld id="{3345E362-9401-47EA-B805-A2A560BC66BC}"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r>
              <a:rPr lang="es-ES" smtClean="0"/>
              <a:t>PROF. TASNEEM KHAN ,ACET , NAGPUR</a:t>
            </a:r>
            <a:endParaRPr lang="es-ES"/>
          </a:p>
        </p:txBody>
      </p:sp>
      <p:sp>
        <p:nvSpPr>
          <p:cNvPr id="5" name="Slide Number Placeholder 4"/>
          <p:cNvSpPr>
            <a:spLocks noGrp="1"/>
          </p:cNvSpPr>
          <p:nvPr>
            <p:ph type="sldNum" sz="quarter" idx="12"/>
          </p:nvPr>
        </p:nvSpPr>
        <p:spPr/>
        <p:txBody>
          <a:bodyPr/>
          <a:lstStyle>
            <a:lvl1pPr>
              <a:defRPr/>
            </a:lvl1pPr>
          </a:lstStyle>
          <a:p>
            <a:fld id="{58B6A7CF-9B9D-42D6-86CE-8BFB380D081F}"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r>
              <a:rPr lang="es-ES" smtClean="0"/>
              <a:t>PROF. TASNEEM KHAN ,ACET , NAGPUR</a:t>
            </a:r>
            <a:endParaRPr lang="es-ES"/>
          </a:p>
        </p:txBody>
      </p:sp>
      <p:sp>
        <p:nvSpPr>
          <p:cNvPr id="4" name="Slide Number Placeholder 3"/>
          <p:cNvSpPr>
            <a:spLocks noGrp="1"/>
          </p:cNvSpPr>
          <p:nvPr>
            <p:ph type="sldNum" sz="quarter" idx="12"/>
          </p:nvPr>
        </p:nvSpPr>
        <p:spPr/>
        <p:txBody>
          <a:bodyPr/>
          <a:lstStyle>
            <a:lvl1pPr>
              <a:defRPr/>
            </a:lvl1pPr>
          </a:lstStyle>
          <a:p>
            <a:fld id="{AFA615FB-6D19-4639-B2E3-ABEADECD26D4}"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r>
              <a:rPr lang="es-ES" smtClean="0"/>
              <a:t>PROF. TASNEEM KHAN ,ACET , NAGPUR</a:t>
            </a:r>
            <a:endParaRPr lang="es-ES"/>
          </a:p>
        </p:txBody>
      </p:sp>
      <p:sp>
        <p:nvSpPr>
          <p:cNvPr id="7" name="Slide Number Placeholder 6"/>
          <p:cNvSpPr>
            <a:spLocks noGrp="1"/>
          </p:cNvSpPr>
          <p:nvPr>
            <p:ph type="sldNum" sz="quarter" idx="12"/>
          </p:nvPr>
        </p:nvSpPr>
        <p:spPr/>
        <p:txBody>
          <a:bodyPr/>
          <a:lstStyle>
            <a:lvl1pPr>
              <a:defRPr/>
            </a:lvl1pPr>
          </a:lstStyle>
          <a:p>
            <a:fld id="{28DB58AB-3A78-4516-A87A-3DBA34961307}"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r>
              <a:rPr lang="es-ES" smtClean="0"/>
              <a:t>PROF. TASNEEM KHAN ,ACET , NAGPUR</a:t>
            </a:r>
            <a:endParaRPr lang="es-ES"/>
          </a:p>
        </p:txBody>
      </p:sp>
      <p:sp>
        <p:nvSpPr>
          <p:cNvPr id="7" name="Slide Number Placeholder 6"/>
          <p:cNvSpPr>
            <a:spLocks noGrp="1"/>
          </p:cNvSpPr>
          <p:nvPr>
            <p:ph type="sldNum" sz="quarter" idx="12"/>
          </p:nvPr>
        </p:nvSpPr>
        <p:spPr/>
        <p:txBody>
          <a:bodyPr/>
          <a:lstStyle>
            <a:lvl1pPr>
              <a:defRPr/>
            </a:lvl1pPr>
          </a:lstStyle>
          <a:p>
            <a:fld id="{1D41127A-A729-44E1-BC73-B3C0D64C3E48}"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s-ES" smtClean="0"/>
              <a:t>PROF. TASNEEM KHAN ,ACET , NAGPUR</a:t>
            </a: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79FD522-DF3E-4187-81EE-A8AD702D5A0F}"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77" name="Rectangle 129"/>
          <p:cNvSpPr>
            <a:spLocks noGrp="1" noChangeArrowheads="1"/>
          </p:cNvSpPr>
          <p:nvPr>
            <p:ph type="subTitle" idx="1"/>
          </p:nvPr>
        </p:nvSpPr>
        <p:spPr>
          <a:xfrm>
            <a:off x="500034" y="3286124"/>
            <a:ext cx="8358246" cy="1123953"/>
          </a:xfrm>
        </p:spPr>
        <p:txBody>
          <a:bodyPr/>
          <a:lstStyle/>
          <a:p>
            <a:pPr>
              <a:lnSpc>
                <a:spcPct val="90000"/>
              </a:lnSpc>
            </a:pPr>
            <a:r>
              <a:rPr lang="es-UY" sz="2800" b="1" dirty="0" err="1" smtClean="0">
                <a:solidFill>
                  <a:srgbClr val="990000"/>
                </a:solidFill>
              </a:rPr>
              <a:t>Prof</a:t>
            </a:r>
            <a:r>
              <a:rPr lang="es-UY" sz="2800" b="1" dirty="0" smtClean="0">
                <a:solidFill>
                  <a:srgbClr val="990000"/>
                </a:solidFill>
              </a:rPr>
              <a:t> . </a:t>
            </a:r>
            <a:r>
              <a:rPr lang="es-UY" sz="2800" b="1" dirty="0" err="1" smtClean="0">
                <a:solidFill>
                  <a:srgbClr val="990000"/>
                </a:solidFill>
              </a:rPr>
              <a:t>Tasneem</a:t>
            </a:r>
            <a:r>
              <a:rPr lang="es-UY" sz="2800" b="1" dirty="0" smtClean="0">
                <a:solidFill>
                  <a:srgbClr val="990000"/>
                </a:solidFill>
              </a:rPr>
              <a:t> </a:t>
            </a:r>
            <a:r>
              <a:rPr lang="es-ES" sz="2800" b="1" dirty="0" smtClean="0">
                <a:solidFill>
                  <a:srgbClr val="990000"/>
                </a:solidFill>
              </a:rPr>
              <a:t>K.H </a:t>
            </a:r>
            <a:r>
              <a:rPr lang="es-ES" sz="2800" b="1" dirty="0" err="1" smtClean="0">
                <a:solidFill>
                  <a:srgbClr val="990000"/>
                </a:solidFill>
              </a:rPr>
              <a:t>Khan</a:t>
            </a:r>
            <a:endParaRPr lang="es-ES" sz="3600" b="1" dirty="0" smtClean="0">
              <a:solidFill>
                <a:srgbClr val="990000"/>
              </a:solidFill>
            </a:endParaRPr>
          </a:p>
          <a:p>
            <a:pPr>
              <a:lnSpc>
                <a:spcPct val="90000"/>
              </a:lnSpc>
            </a:pPr>
            <a:r>
              <a:rPr lang="es-ES" sz="1800" dirty="0" err="1" smtClean="0">
                <a:solidFill>
                  <a:srgbClr val="990000"/>
                </a:solidFill>
              </a:rPr>
              <a:t>Asstt</a:t>
            </a:r>
            <a:r>
              <a:rPr lang="es-ES" sz="1800" dirty="0" smtClean="0">
                <a:solidFill>
                  <a:srgbClr val="990000"/>
                </a:solidFill>
              </a:rPr>
              <a:t> </a:t>
            </a:r>
            <a:r>
              <a:rPr lang="es-ES" sz="1800" dirty="0" err="1" smtClean="0">
                <a:solidFill>
                  <a:srgbClr val="990000"/>
                </a:solidFill>
              </a:rPr>
              <a:t>Professor</a:t>
            </a:r>
            <a:r>
              <a:rPr lang="es-ES" sz="1800" dirty="0" smtClean="0">
                <a:solidFill>
                  <a:srgbClr val="990000"/>
                </a:solidFill>
              </a:rPr>
              <a:t> (SR)</a:t>
            </a:r>
          </a:p>
          <a:p>
            <a:pPr>
              <a:lnSpc>
                <a:spcPct val="90000"/>
              </a:lnSpc>
            </a:pPr>
            <a:r>
              <a:rPr lang="es-ES" sz="1800" dirty="0" err="1" smtClean="0">
                <a:solidFill>
                  <a:srgbClr val="990000"/>
                </a:solidFill>
              </a:rPr>
              <a:t>Anjuman</a:t>
            </a:r>
            <a:r>
              <a:rPr lang="es-ES" sz="1800" dirty="0" smtClean="0">
                <a:solidFill>
                  <a:srgbClr val="990000"/>
                </a:solidFill>
              </a:rPr>
              <a:t> </a:t>
            </a:r>
            <a:r>
              <a:rPr lang="es-ES" sz="1800" dirty="0" err="1" smtClean="0">
                <a:solidFill>
                  <a:srgbClr val="990000"/>
                </a:solidFill>
              </a:rPr>
              <a:t>College</a:t>
            </a:r>
            <a:r>
              <a:rPr lang="es-ES" sz="1800" dirty="0" smtClean="0">
                <a:solidFill>
                  <a:srgbClr val="990000"/>
                </a:solidFill>
              </a:rPr>
              <a:t> Of </a:t>
            </a:r>
            <a:r>
              <a:rPr lang="es-ES" sz="1800" dirty="0" err="1" smtClean="0">
                <a:solidFill>
                  <a:srgbClr val="990000"/>
                </a:solidFill>
              </a:rPr>
              <a:t>Engineering</a:t>
            </a:r>
            <a:r>
              <a:rPr lang="es-ES" sz="1800" dirty="0" smtClean="0">
                <a:solidFill>
                  <a:srgbClr val="990000"/>
                </a:solidFill>
              </a:rPr>
              <a:t> &amp; </a:t>
            </a:r>
            <a:r>
              <a:rPr lang="es-ES" sz="1800" dirty="0" err="1" smtClean="0">
                <a:solidFill>
                  <a:srgbClr val="990000"/>
                </a:solidFill>
              </a:rPr>
              <a:t>Technology</a:t>
            </a:r>
            <a:r>
              <a:rPr lang="es-ES" sz="1800" dirty="0" smtClean="0">
                <a:solidFill>
                  <a:srgbClr val="990000"/>
                </a:solidFill>
              </a:rPr>
              <a:t> , </a:t>
            </a:r>
            <a:r>
              <a:rPr lang="es-ES" sz="1800" dirty="0" err="1" smtClean="0">
                <a:solidFill>
                  <a:srgbClr val="990000"/>
                </a:solidFill>
              </a:rPr>
              <a:t>Sadar</a:t>
            </a:r>
            <a:r>
              <a:rPr lang="es-ES" sz="1800" dirty="0" smtClean="0">
                <a:solidFill>
                  <a:srgbClr val="990000"/>
                </a:solidFill>
              </a:rPr>
              <a:t> , </a:t>
            </a:r>
            <a:r>
              <a:rPr lang="es-ES" sz="1800" dirty="0" err="1" smtClean="0">
                <a:solidFill>
                  <a:srgbClr val="990000"/>
                </a:solidFill>
              </a:rPr>
              <a:t>Nagpur</a:t>
            </a:r>
            <a:r>
              <a:rPr lang="es-ES" sz="1800" dirty="0" smtClean="0">
                <a:solidFill>
                  <a:srgbClr val="990000"/>
                </a:solidFill>
              </a:rPr>
              <a:t>.</a:t>
            </a:r>
            <a:endParaRPr lang="es-UY" sz="1800" dirty="0" smtClean="0">
              <a:solidFill>
                <a:srgbClr val="990000"/>
              </a:solidFill>
            </a:endParaRPr>
          </a:p>
          <a:p>
            <a:endParaRPr lang="es-ES" sz="2800" dirty="0">
              <a:solidFill>
                <a:srgbClr val="333333"/>
              </a:solidFill>
            </a:endParaRPr>
          </a:p>
        </p:txBody>
      </p:sp>
      <p:sp>
        <p:nvSpPr>
          <p:cNvPr id="2174" name="Rectangle 126"/>
          <p:cNvSpPr>
            <a:spLocks noChangeArrowheads="1"/>
          </p:cNvSpPr>
          <p:nvPr/>
        </p:nvSpPr>
        <p:spPr bwMode="auto">
          <a:xfrm>
            <a:off x="2285984" y="2500306"/>
            <a:ext cx="4895850" cy="544513"/>
          </a:xfrm>
          <a:prstGeom prst="rect">
            <a:avLst/>
          </a:prstGeom>
          <a:noFill/>
          <a:ln w="9525">
            <a:noFill/>
            <a:miter lim="800000"/>
            <a:headEnd/>
            <a:tailEnd/>
          </a:ln>
          <a:effectLst/>
        </p:spPr>
        <p:txBody>
          <a:bodyPr anchor="ctr"/>
          <a:lstStyle/>
          <a:p>
            <a:pPr algn="ctr"/>
            <a:r>
              <a:rPr lang="en-GB" sz="4400" b="1" dirty="0" smtClean="0"/>
              <a:t>ENERGY - I</a:t>
            </a:r>
            <a:endParaRPr lang="en-US" sz="4400" dirty="0" smtClean="0"/>
          </a:p>
        </p:txBody>
      </p:sp>
      <p:pic>
        <p:nvPicPr>
          <p:cNvPr id="5" name="Picture 2" descr="Related image"/>
          <p:cNvPicPr>
            <a:picLocks noChangeAspect="1" noChangeArrowheads="1"/>
          </p:cNvPicPr>
          <p:nvPr/>
        </p:nvPicPr>
        <p:blipFill>
          <a:blip r:embed="rId3" cstate="print"/>
          <a:srcRect/>
          <a:stretch>
            <a:fillRect/>
          </a:stretch>
        </p:blipFill>
        <p:spPr bwMode="auto">
          <a:xfrm>
            <a:off x="8286776" y="0"/>
            <a:ext cx="857224" cy="857225"/>
          </a:xfrm>
          <a:prstGeom prst="rect">
            <a:avLst/>
          </a:prstGeom>
          <a:noFill/>
        </p:spPr>
      </p:pic>
      <p:sp>
        <p:nvSpPr>
          <p:cNvPr id="7" name="Slide Number Placeholder 6"/>
          <p:cNvSpPr>
            <a:spLocks noGrp="1"/>
          </p:cNvSpPr>
          <p:nvPr>
            <p:ph type="sldNum" sz="quarter" idx="12"/>
          </p:nvPr>
        </p:nvSpPr>
        <p:spPr/>
        <p:txBody>
          <a:bodyPr/>
          <a:lstStyle/>
          <a:p>
            <a:fld id="{2BDB6747-6B74-41AC-A729-6CDD562C5CDF}" type="slidenum">
              <a:rPr lang="es-ES" smtClean="0"/>
              <a:pPr/>
              <a:t>1</a:t>
            </a:fld>
            <a:endParaRPr lang="es-ES"/>
          </a:p>
        </p:txBody>
      </p:sp>
      <p:sp>
        <p:nvSpPr>
          <p:cNvPr id="8" name="Footer Placeholder 7"/>
          <p:cNvSpPr>
            <a:spLocks noGrp="1"/>
          </p:cNvSpPr>
          <p:nvPr>
            <p:ph type="ftr" sz="quarter" idx="11"/>
          </p:nvPr>
        </p:nvSpPr>
        <p:spPr/>
        <p:txBody>
          <a:bodyPr/>
          <a:lstStyle/>
          <a:p>
            <a:r>
              <a:rPr lang="es-ES" smtClean="0"/>
              <a:t>PROF. TASNEEM KHAN ,ACET , NAGPUR</a:t>
            </a:r>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785818"/>
          </a:xfrm>
        </p:spPr>
        <p:txBody>
          <a:bodyPr/>
          <a:lstStyle/>
          <a:p>
            <a:r>
              <a:rPr lang="en-GB" b="1" dirty="0" smtClean="0"/>
              <a:t>Units of Calorific Value</a:t>
            </a:r>
            <a:r>
              <a:rPr lang="en-US" dirty="0" smtClean="0"/>
              <a:t/>
            </a:r>
            <a:br>
              <a:rPr lang="en-US" dirty="0" smtClean="0"/>
            </a:br>
            <a:endParaRPr lang="en-US" dirty="0"/>
          </a:p>
        </p:txBody>
      </p:sp>
      <p:sp>
        <p:nvSpPr>
          <p:cNvPr id="3" name="Content Placeholder 2"/>
          <p:cNvSpPr>
            <a:spLocks noGrp="1"/>
          </p:cNvSpPr>
          <p:nvPr>
            <p:ph idx="1"/>
          </p:nvPr>
        </p:nvSpPr>
        <p:spPr>
          <a:xfrm>
            <a:off x="457200" y="1071546"/>
            <a:ext cx="8686800" cy="5054617"/>
          </a:xfrm>
        </p:spPr>
        <p:txBody>
          <a:bodyPr/>
          <a:lstStyle/>
          <a:p>
            <a:pPr lvl="0"/>
            <a:r>
              <a:rPr lang="en-GB" sz="2800" b="1" dirty="0" smtClean="0"/>
              <a:t>Calorie (Cal) or gram calorie (g cal):</a:t>
            </a:r>
            <a:r>
              <a:rPr lang="en-GB" sz="2800" dirty="0" smtClean="0"/>
              <a:t> It is the amount of heat required to raise the temperature of 1 gm of water through 1 °C.</a:t>
            </a:r>
            <a:endParaRPr lang="en-US" sz="2800" dirty="0" smtClean="0"/>
          </a:p>
          <a:p>
            <a:pPr>
              <a:buNone/>
            </a:pPr>
            <a:r>
              <a:rPr lang="en-GB" sz="2800" dirty="0" smtClean="0"/>
              <a:t>     1 Cal=  4.185  Joules	=4.185 x 10</a:t>
            </a:r>
            <a:r>
              <a:rPr lang="en-GB" sz="2800" baseline="30000" dirty="0" smtClean="0"/>
              <a:t>7</a:t>
            </a:r>
            <a:r>
              <a:rPr lang="en-GB" sz="2800" dirty="0" smtClean="0"/>
              <a:t>  ergs.</a:t>
            </a:r>
          </a:p>
          <a:p>
            <a:pPr>
              <a:buNone/>
            </a:pPr>
            <a:endParaRPr lang="en-US" sz="2800" dirty="0" smtClean="0"/>
          </a:p>
          <a:p>
            <a:pPr lvl="0"/>
            <a:r>
              <a:rPr lang="en-GB" sz="2800" b="1" dirty="0" smtClean="0"/>
              <a:t>Kilo-calorie (Kcal):</a:t>
            </a:r>
            <a:r>
              <a:rPr lang="en-GB" sz="2800" dirty="0" smtClean="0"/>
              <a:t> It is the amount of heat required to raise the temperature of 1 kg of water through 1 °C.</a:t>
            </a:r>
            <a:endParaRPr lang="en-US" sz="2800" dirty="0" smtClean="0"/>
          </a:p>
          <a:p>
            <a:pPr>
              <a:buNone/>
            </a:pPr>
            <a:r>
              <a:rPr lang="en-GB" sz="2800" dirty="0" smtClean="0"/>
              <a:t>		1 Kcal	   =   1000 Cal</a:t>
            </a:r>
            <a:endParaRPr lang="en-US" sz="2800" dirty="0" smtClean="0"/>
          </a:p>
          <a:p>
            <a:pPr>
              <a:buNone/>
            </a:pPr>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10</a:t>
            </a:fld>
            <a:endParaRPr lang="es-ES"/>
          </a:p>
        </p:txBody>
      </p:sp>
      <p:sp>
        <p:nvSpPr>
          <p:cNvPr id="7" name="Footer Placeholder 6"/>
          <p:cNvSpPr>
            <a:spLocks noGrp="1"/>
          </p:cNvSpPr>
          <p:nvPr>
            <p:ph type="ftr" sz="quarter" idx="11"/>
          </p:nvPr>
        </p:nvSpPr>
        <p:spPr/>
        <p:txBody>
          <a:bodyPr/>
          <a:lstStyle/>
          <a:p>
            <a:r>
              <a:rPr lang="es-ES" smtClean="0"/>
              <a:t>PROF. TASNEEM KHAN ,ACET , NAGPUR</a:t>
            </a:r>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lstStyle/>
          <a:p>
            <a:r>
              <a:rPr lang="en-US" dirty="0" smtClean="0"/>
              <a:t>  </a:t>
            </a:r>
            <a:endParaRPr lang="en-US" dirty="0"/>
          </a:p>
        </p:txBody>
      </p:sp>
      <p:sp>
        <p:nvSpPr>
          <p:cNvPr id="3" name="Content Placeholder 2"/>
          <p:cNvSpPr>
            <a:spLocks noGrp="1"/>
          </p:cNvSpPr>
          <p:nvPr>
            <p:ph idx="1"/>
          </p:nvPr>
        </p:nvSpPr>
        <p:spPr>
          <a:xfrm>
            <a:off x="457200" y="642918"/>
            <a:ext cx="8229600" cy="5483245"/>
          </a:xfrm>
        </p:spPr>
        <p:txBody>
          <a:bodyPr/>
          <a:lstStyle/>
          <a:p>
            <a:pPr lvl="0"/>
            <a:r>
              <a:rPr lang="en-GB" sz="2800" b="1" dirty="0" smtClean="0"/>
              <a:t>British Thermal Unit (B.T.U.):</a:t>
            </a:r>
            <a:r>
              <a:rPr lang="en-GB" sz="2800" dirty="0" smtClean="0"/>
              <a:t> It is the amount of heat required to raise the temperature of 1 pound (lb) of water through 1 °F.</a:t>
            </a:r>
            <a:endParaRPr lang="en-US" sz="2800" dirty="0" smtClean="0"/>
          </a:p>
          <a:p>
            <a:pPr>
              <a:buNone/>
            </a:pPr>
            <a:r>
              <a:rPr lang="en-GB" sz="2800" dirty="0" smtClean="0"/>
              <a:t>1 B.T.U.   =    252 Cal	    =	1054.6 J</a:t>
            </a:r>
            <a:endParaRPr lang="en-US" sz="2800" dirty="0" smtClean="0"/>
          </a:p>
          <a:p>
            <a:pPr>
              <a:buNone/>
            </a:pPr>
            <a:r>
              <a:rPr lang="en-GB" sz="2800" dirty="0" smtClean="0"/>
              <a:t>1 Kcal	   =   3.968 B.T.U.   </a:t>
            </a:r>
          </a:p>
          <a:p>
            <a:pPr>
              <a:buNone/>
            </a:pPr>
            <a:endParaRPr lang="en-US" sz="2800" dirty="0" smtClean="0"/>
          </a:p>
          <a:p>
            <a:pPr>
              <a:buNone/>
            </a:pPr>
            <a:r>
              <a:rPr lang="en-US" sz="2800" b="1" dirty="0" smtClean="0"/>
              <a:t>4. Centigrade heat unit (C.H.U.):</a:t>
            </a:r>
            <a:r>
              <a:rPr lang="en-US" sz="2800" dirty="0" smtClean="0"/>
              <a:t>     It is defined as the amount of heat required  to raise the temperature of 1 lb (pound)  of water through 1</a:t>
            </a:r>
            <a:r>
              <a:rPr lang="en-US" sz="2800" baseline="30000" dirty="0" smtClean="0"/>
              <a:t>o</a:t>
            </a:r>
            <a:r>
              <a:rPr lang="en-US" sz="2800" dirty="0" smtClean="0"/>
              <a:t>C.    </a:t>
            </a:r>
          </a:p>
          <a:p>
            <a:pPr>
              <a:buNone/>
            </a:pPr>
            <a:r>
              <a:rPr lang="en-US" sz="2800" dirty="0" smtClean="0"/>
              <a:t>  1 kcal = 1000 cal = 3.968 B.T.U. = 2.2 C.H.U.</a:t>
            </a:r>
          </a:p>
        </p:txBody>
      </p:sp>
      <p:sp>
        <p:nvSpPr>
          <p:cNvPr id="4" name="Footer Placeholder 3"/>
          <p:cNvSpPr>
            <a:spLocks noGrp="1"/>
          </p:cNvSpPr>
          <p:nvPr>
            <p:ph type="ftr" sz="quarter" idx="11"/>
          </p:nvPr>
        </p:nvSpPr>
        <p:spPr/>
        <p:txBody>
          <a:bodyPr/>
          <a:lstStyle/>
          <a:p>
            <a:r>
              <a:rPr lang="es-ES" smtClean="0"/>
              <a:t>PROF. TASNEEM KHAN ,ACET , NAGPUR</a:t>
            </a:r>
            <a:endParaRPr lang="es-ES"/>
          </a:p>
        </p:txBody>
      </p:sp>
      <p:sp>
        <p:nvSpPr>
          <p:cNvPr id="5" name="Slide Number Placeholder 4"/>
          <p:cNvSpPr>
            <a:spLocks noGrp="1"/>
          </p:cNvSpPr>
          <p:nvPr>
            <p:ph type="sldNum" sz="quarter" idx="12"/>
          </p:nvPr>
        </p:nvSpPr>
        <p:spPr/>
        <p:txBody>
          <a:bodyPr/>
          <a:lstStyle/>
          <a:p>
            <a:fld id="{6B759100-EFC9-4AFB-8EE8-4865CF59AF9E}" type="slidenum">
              <a:rPr lang="es-ES" smtClean="0"/>
              <a:pPr/>
              <a:t>11</a:t>
            </a:fld>
            <a:endParaRPr lang="es-ES"/>
          </a:p>
        </p:txBody>
      </p:sp>
      <p:pic>
        <p:nvPicPr>
          <p:cNvPr id="6"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U!!!!</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s-ES" smtClean="0"/>
              <a:t>PROF. TASNEEM KHAN ,ACET , NAGPUR</a:t>
            </a:r>
            <a:endParaRPr lang="es-ES"/>
          </a:p>
        </p:txBody>
      </p:sp>
      <p:sp>
        <p:nvSpPr>
          <p:cNvPr id="5" name="Slide Number Placeholder 4"/>
          <p:cNvSpPr>
            <a:spLocks noGrp="1"/>
          </p:cNvSpPr>
          <p:nvPr>
            <p:ph type="sldNum" sz="quarter" idx="12"/>
          </p:nvPr>
        </p:nvSpPr>
        <p:spPr/>
        <p:txBody>
          <a:bodyPr/>
          <a:lstStyle/>
          <a:p>
            <a:fld id="{2BDB6747-6B74-41AC-A729-6CDD562C5CDF}" type="slidenum">
              <a:rPr lang="es-ES" smtClean="0"/>
              <a:pPr/>
              <a:t>12</a:t>
            </a:fld>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647701"/>
            <a:ext cx="8229600" cy="709598"/>
          </a:xfrm>
        </p:spPr>
        <p:txBody>
          <a:bodyPr/>
          <a:lstStyle/>
          <a:p>
            <a:r>
              <a:rPr lang="en-GB" dirty="0" smtClean="0"/>
              <a:t>CONTENTS OF UNIT</a:t>
            </a:r>
            <a:r>
              <a:rPr lang="en-US" dirty="0" smtClean="0"/>
              <a:t/>
            </a:r>
            <a:br>
              <a:rPr lang="en-US" dirty="0" smtClean="0"/>
            </a:br>
            <a:endParaRPr lang="en-US" dirty="0">
              <a:solidFill>
                <a:schemeClr val="tx1"/>
              </a:solidFill>
            </a:endParaRPr>
          </a:p>
        </p:txBody>
      </p:sp>
      <p:sp>
        <p:nvSpPr>
          <p:cNvPr id="106499" name="Rectangle 3"/>
          <p:cNvSpPr>
            <a:spLocks noGrp="1" noChangeArrowheads="1"/>
          </p:cNvSpPr>
          <p:nvPr>
            <p:ph type="body" idx="1"/>
          </p:nvPr>
        </p:nvSpPr>
        <p:spPr>
          <a:xfrm>
            <a:off x="468313" y="1142984"/>
            <a:ext cx="8229600" cy="5214974"/>
          </a:xfrm>
        </p:spPr>
        <p:txBody>
          <a:bodyPr/>
          <a:lstStyle/>
          <a:p>
            <a:r>
              <a:rPr lang="en-US" sz="2400" b="1" dirty="0" smtClean="0"/>
              <a:t>Fuels: </a:t>
            </a:r>
            <a:r>
              <a:rPr lang="en-US" sz="2400" dirty="0" smtClean="0"/>
              <a:t>Introduction: Calorific value, Higher and lower calorific value; determination of calorific value by Bomb and Boy’s calorimeter; numerical based on calorific value determination; </a:t>
            </a:r>
          </a:p>
          <a:p>
            <a:r>
              <a:rPr lang="en-US" sz="2400" dirty="0" smtClean="0"/>
              <a:t>Solid fuels-significance of proximate and ultimate analysis; numerical (</a:t>
            </a:r>
            <a:r>
              <a:rPr lang="en-US" sz="2400" dirty="0" err="1" smtClean="0"/>
              <a:t>Dulongs</a:t>
            </a:r>
            <a:r>
              <a:rPr lang="en-US" sz="2400" dirty="0" smtClean="0"/>
              <a:t> formula) </a:t>
            </a:r>
          </a:p>
          <a:p>
            <a:r>
              <a:rPr lang="en-US" sz="2400" dirty="0" smtClean="0"/>
              <a:t>Composition, properties, advantages, limitations and applications of bio-diesel, LPG, CNG </a:t>
            </a:r>
          </a:p>
          <a:p>
            <a:r>
              <a:rPr lang="en-US" sz="2400" dirty="0" smtClean="0"/>
              <a:t>Non-conventional energy sources</a:t>
            </a:r>
            <a:r>
              <a:rPr lang="en-US" sz="2400" b="1" dirty="0" smtClean="0"/>
              <a:t>: </a:t>
            </a:r>
            <a:r>
              <a:rPr lang="en-US" sz="2400" dirty="0" smtClean="0"/>
              <a:t>General applications advantages and limitations of non-conventional energy sources. </a:t>
            </a:r>
          </a:p>
          <a:p>
            <a:r>
              <a:rPr lang="en-GB" sz="2400" dirty="0" smtClean="0"/>
              <a:t>Rocket propellants</a:t>
            </a:r>
            <a:r>
              <a:rPr lang="en-GB" sz="2400" b="1" dirty="0" smtClean="0"/>
              <a:t>: </a:t>
            </a:r>
            <a:r>
              <a:rPr lang="en-GB" sz="2400" dirty="0" smtClean="0"/>
              <a:t>Principle and classification of propellants</a:t>
            </a:r>
            <a:endParaRPr lang="en-US" sz="2400"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2</a:t>
            </a:fld>
            <a:endParaRPr lang="es-ES"/>
          </a:p>
        </p:txBody>
      </p:sp>
      <p:sp>
        <p:nvSpPr>
          <p:cNvPr id="7" name="Footer Placeholder 6"/>
          <p:cNvSpPr>
            <a:spLocks noGrp="1"/>
          </p:cNvSpPr>
          <p:nvPr>
            <p:ph type="ftr" sz="quarter" idx="11"/>
          </p:nvPr>
        </p:nvSpPr>
        <p:spPr>
          <a:xfrm>
            <a:off x="3124200" y="6072206"/>
            <a:ext cx="3519502" cy="649269"/>
          </a:xfrm>
        </p:spPr>
        <p:txBody>
          <a:bodyPr/>
          <a:lstStyle/>
          <a:p>
            <a:r>
              <a:rPr lang="es-ES" dirty="0" smtClean="0"/>
              <a:t>PROF. TASNEEM KHAN ,ACET , NAGPUR</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a:r>
            <a:br>
              <a:rPr lang="en-GB" b="1" dirty="0" smtClean="0"/>
            </a:br>
            <a:r>
              <a:rPr lang="en-GB"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a:xfrm>
            <a:off x="457200" y="1600201"/>
            <a:ext cx="8229600" cy="4114816"/>
          </a:xfrm>
        </p:spPr>
        <p:txBody>
          <a:bodyPr/>
          <a:lstStyle/>
          <a:p>
            <a:r>
              <a:rPr lang="en-US" b="1" dirty="0" smtClean="0"/>
              <a:t>	</a:t>
            </a:r>
            <a:r>
              <a:rPr lang="en-US" sz="2400" b="1" dirty="0" smtClean="0"/>
              <a:t>The various types of fuels like liquid, solid and gaseous fuels are available for firing in boilers, furnaces and other combustion equipments. The selection of right type of fuel depends on various factors such as availability, storage, handling, pollution and landed cost of fuel. </a:t>
            </a:r>
          </a:p>
          <a:p>
            <a:r>
              <a:rPr lang="en-GB" sz="2400" dirty="0" smtClean="0"/>
              <a:t>The knowledge of the fuel properties helps in selecting the right fuel for the right purpose and efficient use of the fuel.</a:t>
            </a:r>
            <a:endParaRPr lang="en-US"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3</a:t>
            </a:fld>
            <a:endParaRPr lang="es-ES"/>
          </a:p>
        </p:txBody>
      </p:sp>
      <p:sp>
        <p:nvSpPr>
          <p:cNvPr id="7" name="Footer Placeholder 6"/>
          <p:cNvSpPr>
            <a:spLocks noGrp="1"/>
          </p:cNvSpPr>
          <p:nvPr>
            <p:ph type="ftr" sz="quarter" idx="11"/>
          </p:nvPr>
        </p:nvSpPr>
        <p:spPr>
          <a:xfrm>
            <a:off x="3124200" y="6000768"/>
            <a:ext cx="2895600" cy="720707"/>
          </a:xfrm>
        </p:spPr>
        <p:txBody>
          <a:bodyPr/>
          <a:lstStyle/>
          <a:p>
            <a:r>
              <a:rPr lang="es-ES" dirty="0" smtClean="0"/>
              <a:t>PROF. TASNEEM KHAN ,ACET , NAGPUR</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r>
              <a:rPr lang="en-GB" b="1" dirty="0" smtClean="0"/>
              <a:t>Fuel</a:t>
            </a:r>
            <a:r>
              <a:rPr lang="en-GB" dirty="0" smtClean="0"/>
              <a:t> </a:t>
            </a:r>
            <a:endParaRPr lang="en-US" dirty="0" smtClean="0"/>
          </a:p>
          <a:p>
            <a:r>
              <a:rPr lang="en-GB" dirty="0" smtClean="0"/>
              <a:t>A fuel may be defined as all the combustible substances that combine with atmospheric oxygen with the evolution of large amount of heat which can be used for practical purposes. </a:t>
            </a:r>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4</a:t>
            </a:fld>
            <a:endParaRPr lang="es-ES"/>
          </a:p>
        </p:txBody>
      </p:sp>
      <p:sp>
        <p:nvSpPr>
          <p:cNvPr id="7" name="Footer Placeholder 6"/>
          <p:cNvSpPr>
            <a:spLocks noGrp="1"/>
          </p:cNvSpPr>
          <p:nvPr>
            <p:ph type="ftr" sz="quarter" idx="11"/>
          </p:nvPr>
        </p:nvSpPr>
        <p:spPr>
          <a:xfrm>
            <a:off x="3124200" y="6021288"/>
            <a:ext cx="2895600" cy="700187"/>
          </a:xfrm>
        </p:spPr>
        <p:txBody>
          <a:bodyPr/>
          <a:lstStyle/>
          <a:p>
            <a:r>
              <a:rPr lang="es-ES" dirty="0" smtClean="0"/>
              <a:t>PROF. TASNEEM KHAN ,ACET , NAGPUR</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428628"/>
          </a:xfrm>
        </p:spPr>
        <p:txBody>
          <a:bodyPr/>
          <a:lstStyle/>
          <a:p>
            <a:r>
              <a:rPr lang="en-GB" sz="3600" dirty="0" smtClean="0"/>
              <a:t>Fuels are classified into two types:</a:t>
            </a:r>
            <a:r>
              <a:rPr lang="en-US" dirty="0" smtClean="0"/>
              <a:t/>
            </a:r>
            <a:br>
              <a:rPr lang="en-US" dirty="0" smtClean="0"/>
            </a:br>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5</a:t>
            </a:fld>
            <a:endParaRPr lang="es-ES"/>
          </a:p>
        </p:txBody>
      </p:sp>
      <p:sp>
        <p:nvSpPr>
          <p:cNvPr id="7" name="Footer Placeholder 6"/>
          <p:cNvSpPr>
            <a:spLocks noGrp="1"/>
          </p:cNvSpPr>
          <p:nvPr>
            <p:ph type="ftr" sz="quarter" idx="11"/>
          </p:nvPr>
        </p:nvSpPr>
        <p:spPr/>
        <p:txBody>
          <a:bodyPr/>
          <a:lstStyle/>
          <a:p>
            <a:r>
              <a:rPr lang="es-ES" smtClean="0"/>
              <a:t>PROF. TASNEEM KHAN ,ACET , NAGPUR</a:t>
            </a:r>
            <a:endParaRPr lang="es-ES"/>
          </a:p>
        </p:txBody>
      </p:sp>
      <p:pic>
        <p:nvPicPr>
          <p:cNvPr id="2050" name="Picture 2"/>
          <p:cNvPicPr>
            <a:picLocks noGrp="1" noChangeAspect="1" noChangeArrowheads="1"/>
          </p:cNvPicPr>
          <p:nvPr>
            <p:ph idx="1"/>
          </p:nvPr>
        </p:nvPicPr>
        <p:blipFill>
          <a:blip r:embed="rId3" cstate="print"/>
          <a:srcRect/>
          <a:stretch>
            <a:fillRect/>
          </a:stretch>
        </p:blipFill>
        <p:spPr bwMode="auto">
          <a:xfrm>
            <a:off x="928662" y="1857364"/>
            <a:ext cx="7572428" cy="292895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CALORIFIC VALUE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000108"/>
            <a:ext cx="8229600" cy="5126055"/>
          </a:xfrm>
        </p:spPr>
        <p:txBody>
          <a:bodyPr/>
          <a:lstStyle/>
          <a:p>
            <a:r>
              <a:rPr lang="en-GB" sz="2800" dirty="0" smtClean="0"/>
              <a:t>The calorific value or heating value of a fuel is the amount of heat released during the complete combustion of unit mass of fuel.  </a:t>
            </a:r>
          </a:p>
          <a:p>
            <a:r>
              <a:rPr lang="en-GB" sz="2800" dirty="0" smtClean="0"/>
              <a:t>It is a characteristics property of a fuel.</a:t>
            </a:r>
          </a:p>
          <a:p>
            <a:r>
              <a:rPr lang="en-GB" sz="2800" dirty="0" smtClean="0"/>
              <a:t> It is measured in units of heat per unit mass of fuel , such as cal/g , kcal/Kg etc.</a:t>
            </a:r>
            <a:endParaRPr lang="en-US" sz="2800" dirty="0" smtClean="0"/>
          </a:p>
          <a:p>
            <a:r>
              <a:rPr lang="en-GB" sz="2800" dirty="0" smtClean="0"/>
              <a:t> It can be classified into two types:</a:t>
            </a:r>
          </a:p>
          <a:p>
            <a:pPr>
              <a:buNone/>
            </a:pPr>
            <a:r>
              <a:rPr lang="en-GB" sz="2800" dirty="0" smtClean="0"/>
              <a:t>    High or gross calorific value (HCV/GCV) </a:t>
            </a:r>
          </a:p>
          <a:p>
            <a:pPr>
              <a:buNone/>
            </a:pPr>
            <a:r>
              <a:rPr lang="en-GB" sz="2800" dirty="0" smtClean="0"/>
              <a:t>                                     &amp;</a:t>
            </a:r>
          </a:p>
          <a:p>
            <a:pPr>
              <a:buNone/>
            </a:pPr>
            <a:r>
              <a:rPr lang="en-GB" sz="2800" dirty="0" smtClean="0"/>
              <a:t>       Lower or net calorific value (LCV/NCV) </a:t>
            </a:r>
            <a:endParaRPr lang="en-US" sz="2800" b="1" i="1"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6</a:t>
            </a:fld>
            <a:endParaRPr lang="es-ES"/>
          </a:p>
        </p:txBody>
      </p:sp>
      <p:sp>
        <p:nvSpPr>
          <p:cNvPr id="7" name="Footer Placeholder 6"/>
          <p:cNvSpPr>
            <a:spLocks noGrp="1"/>
          </p:cNvSpPr>
          <p:nvPr>
            <p:ph type="ftr" sz="quarter" idx="11"/>
          </p:nvPr>
        </p:nvSpPr>
        <p:spPr>
          <a:xfrm>
            <a:off x="3124200" y="6021288"/>
            <a:ext cx="2895600" cy="700187"/>
          </a:xfrm>
        </p:spPr>
        <p:txBody>
          <a:bodyPr/>
          <a:lstStyle/>
          <a:p>
            <a:r>
              <a:rPr lang="es-ES" dirty="0" smtClean="0"/>
              <a:t>PROF. TASNEEM KHAN ,ACET , NAGPUR</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Gross or Higher Calorific Value (G.C.V. or H.C.V.)</a:t>
            </a:r>
            <a:endParaRPr lang="en-US" dirty="0"/>
          </a:p>
        </p:txBody>
      </p:sp>
      <p:sp>
        <p:nvSpPr>
          <p:cNvPr id="3" name="Content Placeholder 2"/>
          <p:cNvSpPr>
            <a:spLocks noGrp="1"/>
          </p:cNvSpPr>
          <p:nvPr>
            <p:ph idx="1"/>
          </p:nvPr>
        </p:nvSpPr>
        <p:spPr/>
        <p:txBody>
          <a:bodyPr/>
          <a:lstStyle/>
          <a:p>
            <a:r>
              <a:rPr lang="en-GB" sz="2400" dirty="0" smtClean="0"/>
              <a:t>It is the total amount of heat liberated by the complete combustion of a unit mass of fuel and products of combustion are cooled to room temperature </a:t>
            </a:r>
          </a:p>
          <a:p>
            <a:pPr>
              <a:buNone/>
            </a:pPr>
            <a:r>
              <a:rPr lang="en-GB" sz="2400" dirty="0" smtClean="0"/>
              <a:t>       (60 F or 15 C)</a:t>
            </a:r>
            <a:endParaRPr lang="en-US" sz="2400" dirty="0" smtClean="0"/>
          </a:p>
          <a:p>
            <a:r>
              <a:rPr lang="en-GB" sz="2400" dirty="0" smtClean="0"/>
              <a:t>When a fuel containing hydrogen is burned, the hydrogen will be converted into steam. As the products of combustion are cooled to room temperature, the steam gets condensed into water and latent heat is evolved. Thus the latent heat of condensation of steam so liberated is included in G.C.V.</a:t>
            </a:r>
            <a:endParaRPr lang="en-US"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7</a:t>
            </a:fld>
            <a:endParaRPr lang="es-ES"/>
          </a:p>
        </p:txBody>
      </p:sp>
      <p:sp>
        <p:nvSpPr>
          <p:cNvPr id="7" name="Footer Placeholder 6"/>
          <p:cNvSpPr>
            <a:spLocks noGrp="1"/>
          </p:cNvSpPr>
          <p:nvPr>
            <p:ph type="ftr" sz="quarter" idx="11"/>
          </p:nvPr>
        </p:nvSpPr>
        <p:spPr>
          <a:xfrm>
            <a:off x="3124200" y="5929330"/>
            <a:ext cx="2895600" cy="792145"/>
          </a:xfrm>
        </p:spPr>
        <p:txBody>
          <a:bodyPr/>
          <a:lstStyle/>
          <a:p>
            <a:r>
              <a:rPr lang="es-ES" dirty="0" smtClean="0"/>
              <a:t>PROF. TASNEEM KHAN ,ACET , NAGPUR</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Net or Lower Calorific Value (N.C.V. or L.C.V.):</a:t>
            </a:r>
            <a:r>
              <a:rPr lang="en-GB" sz="4000" dirty="0" smtClean="0"/>
              <a:t> </a:t>
            </a:r>
            <a:endParaRPr lang="en-US" dirty="0"/>
          </a:p>
        </p:txBody>
      </p:sp>
      <p:sp>
        <p:nvSpPr>
          <p:cNvPr id="3" name="Content Placeholder 2"/>
          <p:cNvSpPr>
            <a:spLocks noGrp="1"/>
          </p:cNvSpPr>
          <p:nvPr>
            <p:ph idx="1"/>
          </p:nvPr>
        </p:nvSpPr>
        <p:spPr>
          <a:xfrm>
            <a:off x="457200" y="1600201"/>
            <a:ext cx="8229600" cy="4257692"/>
          </a:xfrm>
        </p:spPr>
        <p:txBody>
          <a:bodyPr/>
          <a:lstStyle/>
          <a:p>
            <a:r>
              <a:rPr lang="en-GB" sz="2400" dirty="0" smtClean="0"/>
              <a:t>It is the net heat produced when a unit quantity of fuel is completely burnt and the products of combustion are allowed to escape.</a:t>
            </a:r>
            <a:endParaRPr lang="en-US" sz="2400" dirty="0" smtClean="0"/>
          </a:p>
          <a:p>
            <a:r>
              <a:rPr lang="en-GB" sz="2400" dirty="0" smtClean="0"/>
              <a:t>Thus, Net calorific value = Gross calorific value – latent heat of condensation of steam.</a:t>
            </a:r>
            <a:endParaRPr lang="en-US" sz="2400" dirty="0" smtClean="0"/>
          </a:p>
          <a:p>
            <a:pPr>
              <a:buNone/>
            </a:pPr>
            <a:r>
              <a:rPr lang="en-GB" sz="2400" dirty="0" smtClean="0"/>
              <a:t>    N.C.V. =    G.C.V. – Mass of hydrogen per unit weight of fuel burnt x 9 x latent heat of vaporisation of water.</a:t>
            </a:r>
            <a:endParaRPr lang="en-US" sz="2400" dirty="0" smtClean="0"/>
          </a:p>
          <a:p>
            <a:pPr>
              <a:buNone/>
            </a:pPr>
            <a:r>
              <a:rPr lang="en-GB" sz="2400" dirty="0" smtClean="0"/>
              <a:t>          H</a:t>
            </a:r>
            <a:r>
              <a:rPr lang="en-GB" sz="2400" baseline="-25000" dirty="0" smtClean="0"/>
              <a:t>2</a:t>
            </a:r>
            <a:r>
              <a:rPr lang="en-GB" sz="2400" dirty="0" smtClean="0"/>
              <a:t>   +  ½ O</a:t>
            </a:r>
            <a:r>
              <a:rPr lang="en-GB" sz="2400" baseline="-25000" dirty="0" smtClean="0"/>
              <a:t>2</a:t>
            </a:r>
            <a:r>
              <a:rPr lang="en-GB" sz="2400" dirty="0" smtClean="0"/>
              <a:t>      →   	H</a:t>
            </a:r>
            <a:r>
              <a:rPr lang="en-GB" sz="2400" baseline="-25000" dirty="0" smtClean="0"/>
              <a:t>2</a:t>
            </a:r>
            <a:r>
              <a:rPr lang="en-GB" sz="2400" dirty="0" smtClean="0"/>
              <a:t>O</a:t>
            </a:r>
            <a:endParaRPr lang="en-US" sz="2400" dirty="0" smtClean="0"/>
          </a:p>
          <a:p>
            <a:pPr>
              <a:buNone/>
            </a:pPr>
            <a:r>
              <a:rPr lang="en-GB" sz="2400" dirty="0" smtClean="0"/>
              <a:t>         2g        16g        	18g</a:t>
            </a:r>
            <a:endParaRPr lang="en-US" sz="2400" dirty="0" smtClean="0"/>
          </a:p>
          <a:p>
            <a:pPr>
              <a:buNone/>
            </a:pPr>
            <a:r>
              <a:rPr lang="en-GB" sz="2400" dirty="0" smtClean="0"/>
              <a:t>         1g          8g          	9g</a:t>
            </a:r>
            <a:endParaRPr lang="en-US" sz="2400" dirty="0" smtClean="0"/>
          </a:p>
          <a:p>
            <a:pPr>
              <a:buNone/>
            </a:pPr>
            <a:r>
              <a:rPr lang="en-GB" sz="2400" dirty="0" smtClean="0"/>
              <a:t> </a:t>
            </a:r>
            <a:endParaRPr lang="en-US" sz="2400"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8</a:t>
            </a:fld>
            <a:endParaRPr lang="es-ES"/>
          </a:p>
        </p:txBody>
      </p:sp>
      <p:sp>
        <p:nvSpPr>
          <p:cNvPr id="7" name="Footer Placeholder 6"/>
          <p:cNvSpPr>
            <a:spLocks noGrp="1"/>
          </p:cNvSpPr>
          <p:nvPr>
            <p:ph type="ftr" sz="quarter" idx="11"/>
          </p:nvPr>
        </p:nvSpPr>
        <p:spPr>
          <a:xfrm>
            <a:off x="3124200" y="6000768"/>
            <a:ext cx="2895600" cy="720707"/>
          </a:xfrm>
        </p:spPr>
        <p:txBody>
          <a:bodyPr/>
          <a:lstStyle/>
          <a:p>
            <a:r>
              <a:rPr lang="es-ES" dirty="0" smtClean="0"/>
              <a:t>PROF. TASNEEM KHAN ,ACET , NAGPUR</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268761"/>
            <a:ext cx="8229600" cy="4464496"/>
          </a:xfrm>
        </p:spPr>
        <p:txBody>
          <a:bodyPr/>
          <a:lstStyle/>
          <a:p>
            <a:r>
              <a:rPr lang="en-GB" dirty="0" smtClean="0"/>
              <a:t>Thus 1 part by weight of Hydrogen gives 9 parts by weight of water. And the latent heat of steam is 587 cal/gm or Kcal/Kg.</a:t>
            </a:r>
            <a:endParaRPr lang="en-US" dirty="0" smtClean="0"/>
          </a:p>
          <a:p>
            <a:r>
              <a:rPr lang="en-GB" dirty="0" smtClean="0"/>
              <a:t>	</a:t>
            </a:r>
            <a:endParaRPr lang="en-US" dirty="0" smtClean="0"/>
          </a:p>
          <a:p>
            <a:r>
              <a:rPr lang="en-GB" dirty="0" smtClean="0"/>
              <a:t>Hence, N.C.V.	=  G.C.V. – 9 x H/100 x 587</a:t>
            </a:r>
            <a:endParaRPr lang="en-US" dirty="0" smtClean="0"/>
          </a:p>
          <a:p>
            <a:r>
              <a:rPr lang="en-GB" dirty="0" smtClean="0"/>
              <a:t>			=  G.C.V. – 0.09 x H x 587</a:t>
            </a:r>
            <a:endParaRPr lang="en-US" dirty="0" smtClean="0"/>
          </a:p>
          <a:p>
            <a:r>
              <a:rPr lang="en-GB" dirty="0" smtClean="0"/>
              <a:t>	Where, H = % of hydrogen in the fuel.</a:t>
            </a:r>
            <a:endParaRPr lang="en-US" dirty="0" smtClean="0"/>
          </a:p>
          <a:p>
            <a:endParaRPr lang="en-US" dirty="0"/>
          </a:p>
        </p:txBody>
      </p:sp>
      <p:pic>
        <p:nvPicPr>
          <p:cNvPr id="4" name="Picture 2" descr="Related image"/>
          <p:cNvPicPr>
            <a:picLocks noChangeAspect="1" noChangeArrowheads="1"/>
          </p:cNvPicPr>
          <p:nvPr/>
        </p:nvPicPr>
        <p:blipFill>
          <a:blip r:embed="rId2" cstate="print"/>
          <a:srcRect/>
          <a:stretch>
            <a:fillRect/>
          </a:stretch>
        </p:blipFill>
        <p:spPr bwMode="auto">
          <a:xfrm>
            <a:off x="8286776" y="0"/>
            <a:ext cx="857224" cy="857225"/>
          </a:xfrm>
          <a:prstGeom prst="rect">
            <a:avLst/>
          </a:prstGeom>
          <a:noFill/>
        </p:spPr>
      </p:pic>
      <p:sp>
        <p:nvSpPr>
          <p:cNvPr id="6" name="Slide Number Placeholder 5"/>
          <p:cNvSpPr>
            <a:spLocks noGrp="1"/>
          </p:cNvSpPr>
          <p:nvPr>
            <p:ph type="sldNum" sz="quarter" idx="12"/>
          </p:nvPr>
        </p:nvSpPr>
        <p:spPr/>
        <p:txBody>
          <a:bodyPr/>
          <a:lstStyle/>
          <a:p>
            <a:fld id="{6B759100-EFC9-4AFB-8EE8-4865CF59AF9E}" type="slidenum">
              <a:rPr lang="es-ES" smtClean="0"/>
              <a:pPr/>
              <a:t>9</a:t>
            </a:fld>
            <a:endParaRPr lang="es-ES"/>
          </a:p>
        </p:txBody>
      </p:sp>
      <p:sp>
        <p:nvSpPr>
          <p:cNvPr id="7" name="Footer Placeholder 6"/>
          <p:cNvSpPr>
            <a:spLocks noGrp="1"/>
          </p:cNvSpPr>
          <p:nvPr>
            <p:ph type="ftr" sz="quarter" idx="11"/>
          </p:nvPr>
        </p:nvSpPr>
        <p:spPr>
          <a:xfrm>
            <a:off x="3124200" y="5949280"/>
            <a:ext cx="2895600" cy="772195"/>
          </a:xfrm>
        </p:spPr>
        <p:txBody>
          <a:bodyPr/>
          <a:lstStyle/>
          <a:p>
            <a:r>
              <a:rPr lang="es-ES" dirty="0" smtClean="0"/>
              <a:t>PROF. TASNEEM KHAN ,ACET , NAGPUR</a:t>
            </a:r>
            <a:endParaRPr lang="es-ES"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22045</TotalTime>
  <Words>637</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Diseño predeterminado</vt:lpstr>
      <vt:lpstr>Slide 1</vt:lpstr>
      <vt:lpstr>CONTENTS OF UNIT </vt:lpstr>
      <vt:lpstr> INTRODUCTION </vt:lpstr>
      <vt:lpstr>  </vt:lpstr>
      <vt:lpstr>Fuels are classified into two types: </vt:lpstr>
      <vt:lpstr>CALORIFIC VALUE  </vt:lpstr>
      <vt:lpstr>Gross or Higher Calorific Value (G.C.V. or H.C.V.)</vt:lpstr>
      <vt:lpstr>Net or Lower Calorific Value (N.C.V. or L.C.V.): </vt:lpstr>
      <vt:lpstr>   </vt:lpstr>
      <vt:lpstr>Units of Calorific Value </vt:lpstr>
      <vt:lpstr>  </vt:lpstr>
      <vt:lpstr>THANK 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TASNEEM KHAN</dc:creator>
  <cp:lastModifiedBy>ADMIN</cp:lastModifiedBy>
  <cp:revision>718</cp:revision>
  <dcterms:created xsi:type="dcterms:W3CDTF">2010-05-23T14:28:12Z</dcterms:created>
  <dcterms:modified xsi:type="dcterms:W3CDTF">2018-07-24T11:28:30Z</dcterms:modified>
</cp:coreProperties>
</file>